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1pPr>
    <a:lvl2pPr marL="0" marR="0" indent="45720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2pPr>
    <a:lvl3pPr marL="0" marR="0" indent="91440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3pPr>
    <a:lvl4pPr marL="0" marR="0" indent="137160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4pPr>
    <a:lvl5pPr marL="0" marR="0" indent="182880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5pPr>
    <a:lvl6pPr marL="0" marR="0" indent="228600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6pPr>
    <a:lvl7pPr marL="0" marR="0" indent="274320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7pPr>
    <a:lvl8pPr marL="0" marR="0" indent="320040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8pPr>
    <a:lvl9pPr marL="0" marR="0" indent="3657600" algn="ctr" defTabSz="3556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>
              <a:hueOff val="-398243"/>
              <a:satOff val="23908"/>
              <a:lumOff val="10782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9CBD3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7FA2B6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6DDDC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F658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wholeTbl>
    <a:band2H>
      <a:tcTxStyle/>
      <a:tcStyle>
        <a:tcBdr/>
        <a:fill>
          <a:solidFill>
            <a:schemeClr val="accent6">
              <a:hueOff val="887465"/>
              <a:satOff val="-30004"/>
              <a:lumOff val="6094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430252"/>
              <a:satOff val="-18978"/>
              <a:lumOff val="-19473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827A3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-3883"/>
              <a:lumOff val="14670"/>
            </a:schemeClr>
          </a:solidFill>
        </a:fill>
      </a:tcStyle>
    </a:wholeTbl>
    <a:band2H>
      <a:tcTxStyle/>
      <a:tcStyle>
        <a:tcBdr/>
        <a:fill>
          <a:solidFill>
            <a:srgbClr val="B5AEC4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C78A6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3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999500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57400" y="4261880"/>
            <a:ext cx="20269200" cy="5061561"/>
          </a:xfrm>
          <a:prstGeom prst="rect">
            <a:avLst/>
          </a:prstGeom>
        </p:spPr>
        <p:txBody>
          <a:bodyPr/>
          <a:lstStyle>
            <a:lvl1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/>
          <p:nvPr/>
        </p:nvSpPr>
        <p:spPr>
          <a:xfrm>
            <a:off x="1008907" y="1066849"/>
            <a:ext cx="22378886" cy="11582302"/>
          </a:xfrm>
          <a:prstGeom prst="rect">
            <a:avLst/>
          </a:prstGeom>
          <a:solidFill>
            <a:srgbClr val="9AD5B6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1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57400" y="8113450"/>
            <a:ext cx="20269200" cy="845948"/>
          </a:xfrm>
          <a:prstGeom prst="rect">
            <a:avLst/>
          </a:prstGeom>
        </p:spPr>
        <p:txBody>
          <a:bodyPr anchor="t"/>
          <a:lstStyle/>
          <a:p>
            <a:r>
              <a:t>Fact information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57400" y="3498790"/>
            <a:ext cx="20269200" cy="4814114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1pPr>
            <a:lvl2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2pPr>
            <a:lvl3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3pPr>
            <a:lvl4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4pPr>
            <a:lvl5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1008907" y="1064171"/>
            <a:ext cx="22378886" cy="11587658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37745" y="5549900"/>
            <a:ext cx="12908510" cy="2628900"/>
          </a:xfrm>
          <a:prstGeom prst="rect">
            <a:avLst/>
          </a:prstGeom>
        </p:spPr>
        <p:txBody>
          <a:bodyPr/>
          <a:lstStyle>
            <a:lvl1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320204" indent="136995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320204" indent="594195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320204" indent="1051395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320204" indent="1508595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100233" y="9999201"/>
            <a:ext cx="12546022" cy="508001"/>
          </a:xfrm>
          <a:prstGeom prst="rect">
            <a:avLst/>
          </a:prstGeom>
        </p:spPr>
        <p:txBody>
          <a:bodyPr anchor="t"/>
          <a:lstStyle>
            <a:lvl1pPr algn="l" defTabSz="355600">
              <a:lnSpc>
                <a:spcPct val="140000"/>
              </a:lnSpc>
              <a:defRPr sz="2700" spc="26"/>
            </a:lvl1pPr>
          </a:lstStyle>
          <a:p>
            <a:r>
              <a:t>Attribution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153339838_1340x2010.jpg"/>
          <p:cNvSpPr>
            <a:spLocks noGrp="1"/>
          </p:cNvSpPr>
          <p:nvPr>
            <p:ph type="pic" idx="21"/>
          </p:nvPr>
        </p:nvSpPr>
        <p:spPr>
          <a:xfrm>
            <a:off x="12128500" y="-1638300"/>
            <a:ext cx="11341100" cy="170116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6" name="936299162_1323x1986.jpg"/>
          <p:cNvSpPr>
            <a:spLocks noGrp="1"/>
          </p:cNvSpPr>
          <p:nvPr>
            <p:ph type="pic" idx="22"/>
          </p:nvPr>
        </p:nvSpPr>
        <p:spPr>
          <a:xfrm>
            <a:off x="1003300" y="-4737100"/>
            <a:ext cx="11201401" cy="16814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7" name="101883338_1323x1985.jpg"/>
          <p:cNvSpPr>
            <a:spLocks noGrp="1"/>
          </p:cNvSpPr>
          <p:nvPr>
            <p:ph type="pic" idx="23"/>
          </p:nvPr>
        </p:nvSpPr>
        <p:spPr>
          <a:xfrm>
            <a:off x="1003300" y="1344083"/>
            <a:ext cx="11201400" cy="168063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207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913369614_2691x1794.jpg"/>
          <p:cNvSpPr>
            <a:spLocks noGrp="1"/>
          </p:cNvSpPr>
          <p:nvPr>
            <p:ph type="pic" idx="21"/>
          </p:nvPr>
        </p:nvSpPr>
        <p:spPr>
          <a:xfrm>
            <a:off x="800100" y="253554"/>
            <a:ext cx="22783800" cy="15239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57720189_2642x1761.jpg"/>
          <p:cNvSpPr>
            <a:spLocks noGrp="1"/>
          </p:cNvSpPr>
          <p:nvPr>
            <p:ph type="pic" idx="21"/>
          </p:nvPr>
        </p:nvSpPr>
        <p:spPr>
          <a:xfrm>
            <a:off x="1003300" y="-606362"/>
            <a:ext cx="22364700" cy="148906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2865468"/>
            <a:ext cx="20269200" cy="5359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53339838_1322x1983.jpg"/>
          <p:cNvSpPr>
            <a:spLocks noGrp="1"/>
          </p:cNvSpPr>
          <p:nvPr>
            <p:ph type="pic" idx="21"/>
          </p:nvPr>
        </p:nvSpPr>
        <p:spPr>
          <a:xfrm>
            <a:off x="12192000" y="-1540805"/>
            <a:ext cx="11188700" cy="167830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Rectangle"/>
          <p:cNvSpPr/>
          <p:nvPr/>
        </p:nvSpPr>
        <p:spPr>
          <a:xfrm>
            <a:off x="1008955" y="1064815"/>
            <a:ext cx="11190189" cy="1158637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3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03400" y="11229761"/>
            <a:ext cx="9601200" cy="845948"/>
          </a:xfrm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803400" y="4483100"/>
            <a:ext cx="9601200" cy="4191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12000"/>
            </a:lvl1pPr>
          </a:lstStyle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1060698"/>
            <a:ext cx="20269200" cy="227940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Slide 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56037" y="4647009"/>
            <a:ext cx="20271926" cy="6957368"/>
          </a:xfrm>
          <a:prstGeom prst="rect">
            <a:avLst/>
          </a:prstGeom>
        </p:spPr>
        <p:txBody>
          <a:bodyPr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>
            <a:off x="12192000" y="2079724"/>
            <a:ext cx="11188700" cy="9550401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pic>
        <p:nvPicPr>
          <p:cNvPr id="54" name="Slide-3.jpg" descr="Slid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2079724"/>
            <a:ext cx="8929993" cy="501847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58458" y="3677751"/>
            <a:ext cx="20264297" cy="6956178"/>
          </a:xfrm>
          <a:prstGeom prst="rect">
            <a:avLst/>
          </a:prstGeom>
        </p:spPr>
        <p:txBody>
          <a:bodyPr numCol="2" spcCol="2314058"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mage"/>
          <p:cNvSpPr>
            <a:spLocks noGrp="1"/>
          </p:cNvSpPr>
          <p:nvPr>
            <p:ph type="pic" idx="21"/>
          </p:nvPr>
        </p:nvSpPr>
        <p:spPr>
          <a:xfrm>
            <a:off x="11700889" y="-1027620"/>
            <a:ext cx="12288856" cy="150230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66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02037" y="4375086"/>
            <a:ext cx="9603926" cy="845948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6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802060" y="1640061"/>
            <a:ext cx="9601348" cy="279837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Slide Title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02037" y="5778500"/>
            <a:ext cx="9596832" cy="6110784"/>
          </a:xfrm>
          <a:prstGeom prst="rect">
            <a:avLst/>
          </a:prstGeom>
        </p:spPr>
        <p:txBody>
          <a:bodyPr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"/>
          <p:cNvSpPr/>
          <p:nvPr/>
        </p:nvSpPr>
        <p:spPr>
          <a:xfrm>
            <a:off x="1002557" y="1068834"/>
            <a:ext cx="22378886" cy="11578332"/>
          </a:xfrm>
          <a:prstGeom prst="rect">
            <a:avLst/>
          </a:prstGeom>
          <a:solidFill>
            <a:srgbClr val="7CA0B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77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4196048"/>
            <a:ext cx="20269200" cy="521315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12000">
                <a:solidFill>
                  <a:srgbClr val="FFFF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Section Title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8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8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1060698"/>
            <a:ext cx="20269200" cy="227284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Slide Title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"/>
          <p:cNvSpPr/>
          <p:nvPr/>
        </p:nvSpPr>
        <p:spPr>
          <a:xfrm>
            <a:off x="12197605" y="1065312"/>
            <a:ext cx="11184585" cy="115853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96" name="Rectangle"/>
          <p:cNvSpPr/>
          <p:nvPr/>
        </p:nvSpPr>
        <p:spPr>
          <a:xfrm>
            <a:off x="1003299" y="2076549"/>
            <a:ext cx="11194307" cy="9556552"/>
          </a:xfrm>
          <a:prstGeom prst="rect">
            <a:avLst/>
          </a:prstGeom>
          <a:solidFill>
            <a:schemeClr val="accent3">
              <a:satOff val="-3883"/>
              <a:lumOff val="146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496600" y="4331487"/>
            <a:ext cx="9049076" cy="549298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3200"/>
              </a:spcBef>
              <a:defRPr sz="4000" spc="-39"/>
            </a:lvl1pPr>
            <a:lvl2pPr algn="l">
              <a:lnSpc>
                <a:spcPct val="100000"/>
              </a:lnSpc>
              <a:spcBef>
                <a:spcPts val="3200"/>
              </a:spcBef>
              <a:defRPr sz="4000" spc="-39"/>
            </a:lvl2pPr>
            <a:lvl3pPr algn="l">
              <a:lnSpc>
                <a:spcPct val="100000"/>
              </a:lnSpc>
              <a:spcBef>
                <a:spcPts val="3200"/>
              </a:spcBef>
              <a:defRPr sz="4000" spc="-39"/>
            </a:lvl3pPr>
            <a:lvl4pPr algn="l">
              <a:lnSpc>
                <a:spcPct val="100000"/>
              </a:lnSpc>
              <a:spcBef>
                <a:spcPts val="3200"/>
              </a:spcBef>
              <a:defRPr sz="4000" spc="-39"/>
            </a:lvl4pPr>
            <a:lvl5pPr algn="l">
              <a:lnSpc>
                <a:spcPct val="100000"/>
              </a:lnSpc>
              <a:spcBef>
                <a:spcPts val="3200"/>
              </a:spcBef>
              <a:defRPr sz="4000" spc="-39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676400" y="5865318"/>
            <a:ext cx="9829800" cy="17330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8200"/>
            </a:lvl1pPr>
          </a:lstStyle>
          <a:p>
            <a:r>
              <a:t>Agenda Title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1002557" y="1066800"/>
            <a:ext cx="22378886" cy="1158240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2865877"/>
            <a:ext cx="20269200" cy="535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57400" y="7814975"/>
            <a:ext cx="20269200" cy="1488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0" marR="0" indent="4572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0" marR="0" indent="9144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0" marR="0" indent="13716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0" marR="0" indent="18288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0" marR="0" indent="22860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0" marR="0" indent="27432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0" marR="0" indent="32004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0" marR="0" indent="36576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epairwhatyouwear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2021 - repairwhatyouwear.co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2021 - </a:t>
            </a:r>
            <a:r>
              <a:rPr u="sng">
                <a:hlinkClick r:id="rId2"/>
              </a:rPr>
              <a:t>repairwhatyouwear.com</a:t>
            </a:r>
          </a:p>
        </p:txBody>
      </p:sp>
      <p:sp>
        <p:nvSpPr>
          <p:cNvPr id="163" name="Fashion &amp;…"/>
          <p:cNvSpPr txBox="1">
            <a:spLocks noGrp="1"/>
          </p:cNvSpPr>
          <p:nvPr>
            <p:ph type="ctrTitle"/>
          </p:nvPr>
        </p:nvSpPr>
        <p:spPr>
          <a:xfrm>
            <a:off x="1660358" y="1566015"/>
            <a:ext cx="20666242" cy="6398889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Fashion &amp; </a:t>
            </a:r>
            <a:br>
              <a:rPr lang="en-GB" b="1" dirty="0"/>
            </a:br>
            <a:r>
              <a:rPr lang="en-GB" b="1" dirty="0"/>
              <a:t>Environment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Internet orders have a much higher rate of returned product, estimated at 30-40%.…"/>
          <p:cNvSpPr txBox="1">
            <a:spLocks noGrp="1"/>
          </p:cNvSpPr>
          <p:nvPr>
            <p:ph type="body" sz="half" idx="1"/>
          </p:nvPr>
        </p:nvSpPr>
        <p:spPr>
          <a:xfrm>
            <a:off x="2057399" y="2058515"/>
            <a:ext cx="9805737" cy="9944815"/>
          </a:xfrm>
          <a:prstGeom prst="rect">
            <a:avLst/>
          </a:prstGeom>
        </p:spPr>
        <p:txBody>
          <a:bodyPr/>
          <a:lstStyle/>
          <a:p>
            <a:pPr marL="444500" indent="-444500" algn="l" defTabSz="457200">
              <a:lnSpc>
                <a:spcPct val="120000"/>
              </a:lnSpc>
              <a:buSzPct val="100000"/>
              <a:buChar char="•"/>
              <a:defRPr sz="4000"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0" dirty="0"/>
              <a:t>Internet orders have a much higher rate of returned product, estimated at 30-40%.</a:t>
            </a:r>
            <a:br>
              <a:rPr b="0" dirty="0"/>
            </a:br>
            <a:endParaRPr b="0" dirty="0"/>
          </a:p>
          <a:p>
            <a:pPr marL="444500" indent="-444500" algn="l" defTabSz="457200">
              <a:lnSpc>
                <a:spcPct val="120000"/>
              </a:lnSpc>
              <a:buSzPct val="100000"/>
              <a:buChar char="•"/>
              <a:defRPr sz="4000"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0" dirty="0"/>
              <a:t>As much as 50% of the total </a:t>
            </a:r>
            <a:r>
              <a:rPr dirty="0"/>
              <a:t>fast fashion</a:t>
            </a:r>
            <a:r>
              <a:rPr b="0" dirty="0"/>
              <a:t> returned product is not put back into stock - either burned or put in landfill as this is the cheapest way of dealing with it. </a:t>
            </a:r>
            <a:br>
              <a:rPr b="0" dirty="0"/>
            </a:br>
            <a:r>
              <a:rPr b="0" dirty="0"/>
              <a:t> </a:t>
            </a:r>
          </a:p>
          <a:p>
            <a:pPr marL="444500" indent="-444500" algn="l" defTabSz="457200">
              <a:lnSpc>
                <a:spcPct val="120000"/>
              </a:lnSpc>
              <a:buSzPct val="100000"/>
              <a:buChar char="•"/>
              <a:defRPr sz="4000"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0" dirty="0"/>
              <a:t>This means clothes are manufactured, never worn and then pollute again. </a:t>
            </a:r>
          </a:p>
        </p:txBody>
      </p:sp>
      <p:sp>
        <p:nvSpPr>
          <p:cNvPr id="205" name="Internet returns"/>
          <p:cNvSpPr txBox="1"/>
          <p:nvPr/>
        </p:nvSpPr>
        <p:spPr>
          <a:xfrm>
            <a:off x="2057400" y="1732371"/>
            <a:ext cx="5725283" cy="100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sz="6600" b="1" dirty="0">
                <a:latin typeface="+mj-lt"/>
              </a:rPr>
              <a:t>Internet returns</a:t>
            </a:r>
          </a:p>
        </p:txBody>
      </p:sp>
      <p:pic>
        <p:nvPicPr>
          <p:cNvPr id="206" name="Slide-11-1.jpg" descr="Slide-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852" y="7138365"/>
            <a:ext cx="7800163" cy="4956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Slide-11-2.jpg" descr="Slide-1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8852" y="1732371"/>
            <a:ext cx="7800163" cy="4956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n a recent study, 98% of water samples taken from under the Arctic Ice and in the Polar region contained Micro plastics, 92% of which were fibres and 75% of which were polyester, the same width and colour as used in clothing.…"/>
          <p:cNvSpPr txBox="1">
            <a:spLocks noGrp="1"/>
          </p:cNvSpPr>
          <p:nvPr>
            <p:ph type="body" idx="1"/>
          </p:nvPr>
        </p:nvSpPr>
        <p:spPr>
          <a:xfrm>
            <a:off x="2059851" y="3903627"/>
            <a:ext cx="20264298" cy="8344981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3700" b="1">
                <a:uFill>
                  <a:solidFill>
                    <a:srgbClr val="000000"/>
                  </a:solidFill>
                </a:u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+mj-lt"/>
              </a:rPr>
              <a:t>In a recent study, 98% of water samples taken from under the Arctic Ice and in the Polar region contained Micro plastics, 92% of which were </a:t>
            </a:r>
            <a:r>
              <a:rPr b="0" dirty="0" err="1">
                <a:latin typeface="+mj-lt"/>
              </a:rPr>
              <a:t>fibres</a:t>
            </a:r>
            <a:r>
              <a:rPr b="0" dirty="0">
                <a:latin typeface="+mj-lt"/>
              </a:rPr>
              <a:t> and 75% of which were polyester, the same width and </a:t>
            </a:r>
            <a:r>
              <a:rPr b="0" dirty="0" err="1">
                <a:latin typeface="+mj-lt"/>
              </a:rPr>
              <a:t>colour</a:t>
            </a:r>
            <a:r>
              <a:rPr b="0" dirty="0">
                <a:latin typeface="+mj-lt"/>
              </a:rPr>
              <a:t> as used in clothing.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sz="3700" b="1">
                <a:uFill>
                  <a:solidFill>
                    <a:srgbClr val="000000"/>
                  </a:solidFill>
                </a:uFill>
                <a:latin typeface="Proxima Nova"/>
                <a:ea typeface="Proxima Nova"/>
                <a:cs typeface="Proxima Nova"/>
                <a:sym typeface="Proxima Nova"/>
              </a:defRPr>
            </a:pPr>
            <a:endParaRPr b="0" dirty="0"/>
          </a:p>
          <a:p>
            <a:pPr defTabSz="457200">
              <a:lnSpc>
                <a:spcPct val="120000"/>
              </a:lnSpc>
              <a:spcBef>
                <a:spcPts val="0"/>
              </a:spcBef>
              <a:defRPr sz="3700" b="1">
                <a:uFill>
                  <a:solidFill>
                    <a:srgbClr val="000000"/>
                  </a:solidFill>
                </a:u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+mj-lt"/>
              </a:rPr>
              <a:t>An estimated 700,000 </a:t>
            </a:r>
            <a:r>
              <a:rPr b="0" dirty="0" err="1">
                <a:latin typeface="+mj-lt"/>
              </a:rPr>
              <a:t>microfibres</a:t>
            </a:r>
            <a:r>
              <a:rPr b="0" dirty="0">
                <a:latin typeface="+mj-lt"/>
              </a:rPr>
              <a:t> enter the water system in a machine wash cycle of mixed clothing. </a:t>
            </a:r>
          </a:p>
        </p:txBody>
      </p:sp>
      <p:sp>
        <p:nvSpPr>
          <p:cNvPr id="210" name="Microfibre pollution"/>
          <p:cNvSpPr txBox="1"/>
          <p:nvPr/>
        </p:nvSpPr>
        <p:spPr>
          <a:xfrm>
            <a:off x="2059851" y="1942869"/>
            <a:ext cx="7188825" cy="100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sz="6600" b="1" dirty="0" err="1"/>
              <a:t>Microfibre</a:t>
            </a:r>
            <a:r>
              <a:rPr sz="6600" b="1" dirty="0"/>
              <a:t> pollution</a:t>
            </a:r>
          </a:p>
        </p:txBody>
      </p:sp>
      <p:pic>
        <p:nvPicPr>
          <p:cNvPr id="211" name="Alex_Bamford_Photography-6151.png" descr="Alex_Bamford_Photography-61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817" y="1994970"/>
            <a:ext cx="12188962" cy="767484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Photo Credit: Alex Bamford &amp; Lou McCurdy"/>
          <p:cNvSpPr txBox="1"/>
          <p:nvPr/>
        </p:nvSpPr>
        <p:spPr>
          <a:xfrm>
            <a:off x="13631429" y="10032846"/>
            <a:ext cx="838573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1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rPr dirty="0"/>
              <a:t>Photo Credit: Alex Bamford &amp; Lou McCurdy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lide-5.jpg" descr="Slide-5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7051" r="17051"/>
          <a:stretch>
            <a:fillRect/>
          </a:stretch>
        </p:blipFill>
        <p:spPr>
          <a:xfrm>
            <a:off x="12192000" y="2084536"/>
            <a:ext cx="11190189" cy="9546927"/>
          </a:xfrm>
          <a:prstGeom prst="rect">
            <a:avLst/>
          </a:prstGeom>
        </p:spPr>
      </p:pic>
      <p:sp>
        <p:nvSpPr>
          <p:cNvPr id="215" name="Currently, the majority of clothes you put in the clothing bank are sorted to be resold in other countries, burned or binned."/>
          <p:cNvSpPr txBox="1">
            <a:spLocks noGrp="1"/>
          </p:cNvSpPr>
          <p:nvPr>
            <p:ph type="body" idx="22"/>
          </p:nvPr>
        </p:nvSpPr>
        <p:spPr>
          <a:xfrm>
            <a:off x="1802037" y="2877412"/>
            <a:ext cx="9603926" cy="23146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defRPr sz="3800"/>
            </a:lvl1pPr>
          </a:lstStyle>
          <a:p>
            <a:pPr algn="l">
              <a:lnSpc>
                <a:spcPct val="100000"/>
              </a:lnSpc>
            </a:pPr>
            <a:r>
              <a:rPr sz="4000" dirty="0">
                <a:latin typeface="+mj-lt"/>
              </a:rPr>
              <a:t>Currently, the majority of clothes you put in the clothing bank are sorted to be resold in other countries, burned or binned.</a:t>
            </a:r>
          </a:p>
        </p:txBody>
      </p:sp>
      <p:sp>
        <p:nvSpPr>
          <p:cNvPr id="216" name="Recycling truths"/>
          <p:cNvSpPr txBox="1">
            <a:spLocks noGrp="1"/>
          </p:cNvSpPr>
          <p:nvPr>
            <p:ph type="title"/>
          </p:nvPr>
        </p:nvSpPr>
        <p:spPr>
          <a:xfrm>
            <a:off x="1765325" y="933306"/>
            <a:ext cx="9601348" cy="15946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/>
            </a:lvl1pPr>
          </a:lstStyle>
          <a:p>
            <a:pPr algn="l"/>
            <a:r>
              <a:rPr sz="6600" b="1" dirty="0">
                <a:latin typeface="+mj-lt"/>
              </a:rPr>
              <a:t>Recycling truths</a:t>
            </a:r>
          </a:p>
        </p:txBody>
      </p:sp>
      <p:sp>
        <p:nvSpPr>
          <p:cNvPr id="217" name="Globally, 9% of fashion is recycled into other materials like insulation, wadding, cloths.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3600" dirty="0"/>
              <a:t>Globally, 9% of fashion is recycled into other materials like insulation, wadding, cloths.  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3600" dirty="0"/>
              <a:t>It is estimated that 80% of discarded clothing ends up in landfill, if not in the country where it was originally bought, then in another country where it was exported for resale.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lide-1-01-01-01-01-01.jpg" descr="Slide-1-01-01-01-01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Over 70% of carbon emissions derive from the MAKING of your clothes."/>
          <p:cNvSpPr txBox="1"/>
          <p:nvPr/>
        </p:nvSpPr>
        <p:spPr>
          <a:xfrm>
            <a:off x="15824037" y="5852160"/>
            <a:ext cx="6629354" cy="201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4500"/>
            </a:lvl1pPr>
          </a:lstStyle>
          <a:p>
            <a:r>
              <a:t>Over 70% of carbon emissions derive from the MAKING of your clothes.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1039899" y="1031192"/>
            <a:ext cx="22378886" cy="11653616"/>
          </a:xfrm>
          <a:prstGeom prst="rect">
            <a:avLst/>
          </a:prstGeom>
          <a:solidFill>
            <a:srgbClr val="9AD5B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223" name="Positive Action - Your Project Brief:…"/>
          <p:cNvSpPr txBox="1"/>
          <p:nvPr/>
        </p:nvSpPr>
        <p:spPr>
          <a:xfrm>
            <a:off x="1713093" y="2602010"/>
            <a:ext cx="20115372" cy="790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100000"/>
              </a:lnSpc>
              <a:defRPr sz="5700">
                <a:latin typeface="+mn-lt"/>
                <a:ea typeface="+mn-ea"/>
                <a:cs typeface="+mn-cs"/>
                <a:sym typeface="Canela Bold"/>
              </a:defRPr>
            </a:pPr>
            <a:r>
              <a:rPr sz="4000" b="1" dirty="0">
                <a:latin typeface="+mj-lt"/>
              </a:rPr>
              <a:t>Positive Action - Your Project Brief:</a:t>
            </a:r>
          </a:p>
          <a:p>
            <a:pPr>
              <a:lnSpc>
                <a:spcPct val="100000"/>
              </a:lnSpc>
              <a:defRPr sz="4800"/>
            </a:pPr>
            <a:r>
              <a:rPr sz="4000" b="1" dirty="0">
                <a:latin typeface="+mj-lt"/>
              </a:rPr>
              <a:t>Design and repurpose a used 100% cotton T shirt or shirt </a:t>
            </a:r>
          </a:p>
          <a:p>
            <a:pPr>
              <a:lnSpc>
                <a:spcPct val="100000"/>
              </a:lnSpc>
              <a:defRPr sz="4800"/>
            </a:pPr>
            <a:r>
              <a:rPr sz="4000" b="1" dirty="0">
                <a:latin typeface="+mj-lt"/>
              </a:rPr>
              <a:t>To reflect your understanding and response to:</a:t>
            </a:r>
            <a:endParaRPr lang="en-GB" sz="4000" b="1" dirty="0">
              <a:latin typeface="+mj-lt"/>
            </a:endParaRPr>
          </a:p>
          <a:p>
            <a:pPr>
              <a:lnSpc>
                <a:spcPct val="100000"/>
              </a:lnSpc>
              <a:defRPr sz="4800"/>
            </a:pPr>
            <a:endParaRPr sz="4000" b="1" dirty="0">
              <a:latin typeface="+mj-lt"/>
            </a:endParaRPr>
          </a:p>
          <a:p>
            <a:pPr defTabSz="825500">
              <a:lnSpc>
                <a:spcPct val="80000"/>
              </a:lnSpc>
              <a:spcBef>
                <a:spcPts val="0"/>
              </a:spcBef>
              <a:defRPr sz="14500">
                <a:latin typeface="+mn-lt"/>
                <a:ea typeface="+mn-ea"/>
                <a:cs typeface="+mn-cs"/>
                <a:sym typeface="Canela Bold"/>
              </a:defRPr>
            </a:pPr>
            <a:r>
              <a:rPr b="1" dirty="0">
                <a:latin typeface="+mj-lt"/>
              </a:rPr>
              <a:t>Fashion &amp; </a:t>
            </a:r>
          </a:p>
          <a:p>
            <a:pPr defTabSz="825500">
              <a:lnSpc>
                <a:spcPct val="80000"/>
              </a:lnSpc>
              <a:spcBef>
                <a:spcPts val="0"/>
              </a:spcBef>
              <a:defRPr sz="14500">
                <a:latin typeface="+mn-lt"/>
                <a:ea typeface="+mn-ea"/>
                <a:cs typeface="+mn-cs"/>
                <a:sym typeface="Canela Bold"/>
              </a:defRPr>
            </a:pPr>
            <a:r>
              <a:rPr b="1" dirty="0">
                <a:latin typeface="+mj-lt"/>
              </a:rPr>
              <a:t>Environment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"/>
          <p:cNvSpPr/>
          <p:nvPr/>
        </p:nvSpPr>
        <p:spPr>
          <a:xfrm>
            <a:off x="12215848" y="1037398"/>
            <a:ext cx="11148099" cy="11641205"/>
          </a:xfrm>
          <a:prstGeom prst="rect">
            <a:avLst/>
          </a:prstGeom>
          <a:solidFill>
            <a:srgbClr val="9AD5B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15431">
              <a:lnSpc>
                <a:spcPct val="120000"/>
              </a:lnSpc>
              <a:spcBef>
                <a:spcPts val="0"/>
              </a:spcBef>
              <a:defRPr sz="3000" spc="-59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226" name="Explore Cotton…"/>
          <p:cNvSpPr txBox="1">
            <a:spLocks noGrp="1"/>
          </p:cNvSpPr>
          <p:nvPr>
            <p:ph type="body" sz="half" idx="1"/>
          </p:nvPr>
        </p:nvSpPr>
        <p:spPr>
          <a:xfrm>
            <a:off x="13265359" y="1676462"/>
            <a:ext cx="9049076" cy="10363075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  <a:defRPr b="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Explore Cotton</a:t>
            </a:r>
          </a:p>
          <a:p>
            <a:pPr marL="571500" indent="-571500">
              <a:buFont typeface="Arial" panose="020B0604020202020204" pitchFamily="34" charset="0"/>
              <a:buChar char="•"/>
              <a:defRPr b="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Experiment with Dyes</a:t>
            </a:r>
          </a:p>
          <a:p>
            <a:pPr marL="571500" indent="-571500">
              <a:buFont typeface="Arial" panose="020B0604020202020204" pitchFamily="34" charset="0"/>
              <a:buChar char="•"/>
              <a:defRPr b="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Understand polyester</a:t>
            </a:r>
          </a:p>
          <a:p>
            <a:pPr marL="571500" indent="-571500">
              <a:buFont typeface="Arial" panose="020B0604020202020204" pitchFamily="34" charset="0"/>
              <a:buChar char="•"/>
              <a:defRPr b="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Play with polyester manipulation and design it into your garment</a:t>
            </a:r>
          </a:p>
          <a:p>
            <a:pPr marL="571500" indent="-571500">
              <a:buFont typeface="Arial" panose="020B0604020202020204" pitchFamily="34" charset="0"/>
              <a:buChar char="•"/>
              <a:defRPr b="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Learn basic hand skills and use these creatively in your final product</a:t>
            </a:r>
          </a:p>
          <a:p>
            <a:pPr marL="571500" indent="-571500">
              <a:buFont typeface="Arial" panose="020B0604020202020204" pitchFamily="34" charset="0"/>
              <a:buChar char="•"/>
              <a:defRPr b="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Design for a specific event and audience</a:t>
            </a:r>
          </a:p>
          <a:p>
            <a:pPr marL="571500" indent="-571500">
              <a:buFont typeface="Arial" panose="020B0604020202020204" pitchFamily="34" charset="0"/>
              <a:buChar char="•"/>
              <a:defRPr b="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What changes can individuals and industry make to reduce Fashion’s impact on the planet?</a:t>
            </a:r>
          </a:p>
        </p:txBody>
      </p:sp>
      <p:sp>
        <p:nvSpPr>
          <p:cNvPr id="227" name="Learn about fibres, fabric, dyeing and hand skills to create something new!"/>
          <p:cNvSpPr txBox="1">
            <a:spLocks noGrp="1"/>
          </p:cNvSpPr>
          <p:nvPr>
            <p:ph type="title"/>
          </p:nvPr>
        </p:nvSpPr>
        <p:spPr>
          <a:xfrm>
            <a:off x="1676400" y="3210659"/>
            <a:ext cx="9829800" cy="68128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b="1" dirty="0"/>
              <a:t>Learn about </a:t>
            </a:r>
            <a:r>
              <a:rPr b="1" dirty="0" err="1"/>
              <a:t>fibres</a:t>
            </a:r>
            <a:r>
              <a:rPr b="1" dirty="0"/>
              <a:t>, fabric, dyeing and hand skills to create something new!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Your actions can make a difference."/>
          <p:cNvSpPr txBox="1">
            <a:spLocks noGrp="1"/>
          </p:cNvSpPr>
          <p:nvPr>
            <p:ph type="body" idx="21"/>
          </p:nvPr>
        </p:nvSpPr>
        <p:spPr>
          <a:xfrm>
            <a:off x="2063750" y="8838886"/>
            <a:ext cx="20269200" cy="845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Your actions can make a difference.</a:t>
            </a:r>
          </a:p>
        </p:txBody>
      </p:sp>
      <p:sp>
        <p:nvSpPr>
          <p:cNvPr id="230" name="Get going!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2413955">
              <a:defRPr sz="24750" spc="-494"/>
            </a:lvl1pPr>
          </a:lstStyle>
          <a:p>
            <a:r>
              <a:rPr b="1" dirty="0"/>
              <a:t>Get going!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hat we wear is part of who we are.…"/>
          <p:cNvSpPr txBox="1">
            <a:spLocks noGrp="1"/>
          </p:cNvSpPr>
          <p:nvPr>
            <p:ph type="title"/>
          </p:nvPr>
        </p:nvSpPr>
        <p:spPr>
          <a:xfrm>
            <a:off x="1803400" y="1373489"/>
            <a:ext cx="9385968" cy="1073027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defRPr sz="79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sz="6000" dirty="0"/>
              <a:t>What we wear is part of who we are. </a:t>
            </a:r>
          </a:p>
          <a:p>
            <a:pPr algn="l">
              <a:lnSpc>
                <a:spcPct val="100000"/>
              </a:lnSpc>
              <a:defRPr sz="790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sz="6000" dirty="0"/>
              <a:t>We show our choices, character, identity, individuality or our style as part of a group.</a:t>
            </a:r>
          </a:p>
        </p:txBody>
      </p:sp>
      <p:pic>
        <p:nvPicPr>
          <p:cNvPr id="166" name="Slide-2.jpg" descr="Slid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423" y="2810364"/>
            <a:ext cx="11816689" cy="7946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ut how much do you really know about your clothes?"/>
          <p:cNvSpPr txBox="1">
            <a:spLocks noGrp="1"/>
          </p:cNvSpPr>
          <p:nvPr>
            <p:ph type="title"/>
          </p:nvPr>
        </p:nvSpPr>
        <p:spPr>
          <a:xfrm>
            <a:off x="1803348" y="1382648"/>
            <a:ext cx="9601349" cy="2798379"/>
          </a:xfrm>
          <a:prstGeom prst="rect">
            <a:avLst/>
          </a:prstGeom>
        </p:spPr>
        <p:txBody>
          <a:bodyPr/>
          <a:lstStyle>
            <a:lvl1pPr defTabSz="610870">
              <a:defRPr sz="6068"/>
            </a:lvl1pPr>
          </a:lstStyle>
          <a:p>
            <a:r>
              <a:rPr b="1" dirty="0"/>
              <a:t>But how much do you really know about your clothes?</a:t>
            </a:r>
          </a:p>
        </p:txBody>
      </p:sp>
      <p:sp>
        <p:nvSpPr>
          <p:cNvPr id="169" name="Do you ever look at the label inside the garment?…"/>
          <p:cNvSpPr txBox="1">
            <a:spLocks noGrp="1"/>
          </p:cNvSpPr>
          <p:nvPr>
            <p:ph type="body" sz="quarter" idx="1"/>
          </p:nvPr>
        </p:nvSpPr>
        <p:spPr>
          <a:xfrm>
            <a:off x="1802037" y="4970794"/>
            <a:ext cx="9291079" cy="69184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dirty="0"/>
              <a:t>Do you ever look at the label inside the garment?</a:t>
            </a:r>
          </a:p>
          <a:p>
            <a:r>
              <a:rPr dirty="0"/>
              <a:t>What is it made of?</a:t>
            </a:r>
          </a:p>
          <a:p>
            <a:r>
              <a:rPr dirty="0"/>
              <a:t>Where is it made?</a:t>
            </a:r>
          </a:p>
        </p:txBody>
      </p:sp>
      <p:sp>
        <p:nvSpPr>
          <p:cNvPr id="170" name="Why should you care?"/>
          <p:cNvSpPr txBox="1"/>
          <p:nvPr/>
        </p:nvSpPr>
        <p:spPr>
          <a:xfrm>
            <a:off x="1978149" y="10003787"/>
            <a:ext cx="8021821" cy="9169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2438338">
              <a:lnSpc>
                <a:spcPct val="80000"/>
              </a:lnSpc>
              <a:spcBef>
                <a:spcPts val="4200"/>
              </a:spcBef>
              <a:defRPr sz="51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Why should you care?</a:t>
            </a:r>
          </a:p>
        </p:txBody>
      </p:sp>
      <p:pic>
        <p:nvPicPr>
          <p:cNvPr id="171" name="Screenshot 2021-05-03 at 11.29.51.png" descr="Screenshot 2021-05-03 at 11.29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287" y="3398755"/>
            <a:ext cx="12428236" cy="691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lide-4.jpg" descr="Slid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More than all flights and maritime travel combined.…"/>
          <p:cNvSpPr txBox="1"/>
          <p:nvPr/>
        </p:nvSpPr>
        <p:spPr>
          <a:xfrm>
            <a:off x="12981948" y="3681840"/>
            <a:ext cx="9898533" cy="343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5400">
                <a:solidFill>
                  <a:srgbClr val="FFFFFF"/>
                </a:solidFill>
              </a:defRPr>
            </a:pPr>
            <a:r>
              <a:rPr dirty="0"/>
              <a:t>More than all flights and maritime travel combined.  </a:t>
            </a:r>
          </a:p>
          <a:p>
            <a: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5400">
                <a:solidFill>
                  <a:srgbClr val="FFFFFF"/>
                </a:solidFill>
              </a:defRPr>
            </a:pPr>
            <a:r>
              <a:rPr dirty="0"/>
              <a:t>And set to increase by another 50% by 2030.</a:t>
            </a:r>
          </a:p>
        </p:txBody>
      </p:sp>
      <p:sp>
        <p:nvSpPr>
          <p:cNvPr id="175" name="Fashion is responsible for 10% of global carbon emissions."/>
          <p:cNvSpPr txBox="1"/>
          <p:nvPr/>
        </p:nvSpPr>
        <p:spPr>
          <a:xfrm>
            <a:off x="12981948" y="1234304"/>
            <a:ext cx="10230654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5400">
                <a:solidFill>
                  <a:srgbClr val="FFFFFF"/>
                </a:solidFill>
              </a:defRPr>
            </a:lvl1pPr>
          </a:lstStyle>
          <a:p>
            <a:r>
              <a:t>Fashion is responsible for 10% of global carbon emissions. 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lide-6.jpg" descr="Slid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Fashion production is responsible for 17-20% of global water pollution."/>
          <p:cNvSpPr txBox="1"/>
          <p:nvPr/>
        </p:nvSpPr>
        <p:spPr>
          <a:xfrm>
            <a:off x="4091728" y="4560308"/>
            <a:ext cx="16630761" cy="364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2438338">
              <a:lnSpc>
                <a:spcPct val="80000"/>
              </a:lnSpc>
              <a:spcBef>
                <a:spcPts val="4200"/>
              </a:spcBef>
              <a:defRPr sz="77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Fashion production is responsible for 17-20% of global water pollution.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otton production uses 16% of global pesticides , whether its large or small producers.…"/>
          <p:cNvSpPr txBox="1">
            <a:spLocks noGrp="1"/>
          </p:cNvSpPr>
          <p:nvPr>
            <p:ph type="body" sz="half" idx="1"/>
          </p:nvPr>
        </p:nvSpPr>
        <p:spPr>
          <a:xfrm>
            <a:off x="1840570" y="1688215"/>
            <a:ext cx="11155845" cy="10743698"/>
          </a:xfrm>
          <a:prstGeom prst="rect">
            <a:avLst/>
          </a:prstGeom>
        </p:spPr>
        <p:txBody>
          <a:bodyPr/>
          <a:lstStyle/>
          <a:p>
            <a:pPr marL="444500" indent="-444500" algn="l" defTabSz="2438338">
              <a:lnSpc>
                <a:spcPct val="100000"/>
              </a:lnSpc>
              <a:spcBef>
                <a:spcPts val="4200"/>
              </a:spcBef>
              <a:buSzPct val="100000"/>
              <a:buChar char="•"/>
              <a:defRPr sz="400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b="1" dirty="0">
                <a:latin typeface="+mj-lt"/>
              </a:rPr>
              <a:t>Cotton production uses 16% of global pesticides , whether its large or small producers.</a:t>
            </a:r>
            <a:br>
              <a:rPr b="1" dirty="0">
                <a:latin typeface="+mj-lt"/>
              </a:rPr>
            </a:br>
            <a:br>
              <a:rPr b="1" dirty="0">
                <a:latin typeface="+mj-lt"/>
              </a:rPr>
            </a:br>
            <a:endParaRPr b="1" dirty="0">
              <a:latin typeface="+mj-lt"/>
            </a:endParaRPr>
          </a:p>
          <a:p>
            <a: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b="1" dirty="0">
                <a:latin typeface="+mj-lt"/>
              </a:rPr>
              <a:t>73% of the land growing cotton is irrigated and often in communities where water is a scarce resource.</a:t>
            </a:r>
          </a:p>
        </p:txBody>
      </p:sp>
      <p:sp>
        <p:nvSpPr>
          <p:cNvPr id="181" name="Cotton"/>
          <p:cNvSpPr txBox="1"/>
          <p:nvPr/>
        </p:nvSpPr>
        <p:spPr>
          <a:xfrm>
            <a:off x="1840570" y="2430583"/>
            <a:ext cx="2935796" cy="100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6200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sz="6600" b="1" dirty="0"/>
              <a:t>Cotton</a:t>
            </a:r>
          </a:p>
        </p:txBody>
      </p:sp>
      <p:pic>
        <p:nvPicPr>
          <p:cNvPr id="182" name="Slide-6-4.jpg" descr="Slide-6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885" y="1050884"/>
            <a:ext cx="8523486" cy="570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lide-6-1.jpg" descr="Slide-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1886" y="6962461"/>
            <a:ext cx="8523485" cy="5702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ellulosic fabrics, like viscose, acetate, modal are 8% of fashion fabric fibres but last year 150 million trees per annum were felled.  Many trees are now from indigenous and protected forests."/>
          <p:cNvSpPr txBox="1">
            <a:spLocks noGrp="1"/>
          </p:cNvSpPr>
          <p:nvPr>
            <p:ph type="body" sz="half" idx="1"/>
          </p:nvPr>
        </p:nvSpPr>
        <p:spPr>
          <a:xfrm>
            <a:off x="1613836" y="2945832"/>
            <a:ext cx="18671406" cy="4706251"/>
          </a:xfrm>
          <a:prstGeom prst="rect">
            <a:avLst/>
          </a:prstGeom>
        </p:spPr>
        <p:txBody>
          <a:bodyPr spcCol="2317063"/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4100">
                <a:uFill>
                  <a:solidFill>
                    <a:srgbClr val="000000"/>
                  </a:solidFill>
                </a:uFill>
              </a:defRPr>
            </a:pPr>
            <a:endParaRPr dirty="0">
              <a:latin typeface="+mj-lt"/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uFill>
                  <a:solidFill>
                    <a:srgbClr val="000000"/>
                  </a:solidFill>
                </a:uFill>
              </a:defRPr>
            </a:pPr>
            <a:r>
              <a:rPr dirty="0">
                <a:latin typeface="+mj-lt"/>
              </a:rPr>
              <a:t>Cellulosic fabrics, like </a:t>
            </a:r>
            <a:r>
              <a:rPr b="1" dirty="0">
                <a:latin typeface="+mj-lt"/>
                <a:ea typeface="Proxima Nova"/>
                <a:cs typeface="Proxima Nova"/>
                <a:sym typeface="Proxima Nova"/>
              </a:rPr>
              <a:t>viscose, acetate, modal </a:t>
            </a:r>
            <a:r>
              <a:rPr dirty="0">
                <a:latin typeface="+mj-lt"/>
              </a:rPr>
              <a:t>are 8% of fashion fabric </a:t>
            </a:r>
            <a:r>
              <a:rPr dirty="0" err="1">
                <a:latin typeface="+mj-lt"/>
              </a:rPr>
              <a:t>fibres</a:t>
            </a:r>
            <a:r>
              <a:rPr dirty="0">
                <a:latin typeface="+mj-lt"/>
              </a:rPr>
              <a:t> but last year </a:t>
            </a:r>
            <a:r>
              <a:rPr b="1" dirty="0">
                <a:latin typeface="+mj-lt"/>
                <a:ea typeface="Proxima Nova"/>
                <a:cs typeface="Proxima Nova"/>
                <a:sym typeface="Proxima Nova"/>
              </a:rPr>
              <a:t>150 million trees per annum were felled</a:t>
            </a:r>
            <a:r>
              <a:rPr dirty="0">
                <a:latin typeface="+mj-lt"/>
              </a:rPr>
              <a:t>.  Many trees are now from indigenous and protected forests.</a:t>
            </a:r>
          </a:p>
          <a:p>
            <a:pPr marL="455612" indent="-455612" defTabSz="457200">
              <a:lnSpc>
                <a:spcPct val="120000"/>
              </a:lnSpc>
              <a:spcBef>
                <a:spcPts val="0"/>
              </a:spcBef>
              <a:defRPr sz="4100"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marL="455612" indent="-455612" defTabSz="457200">
              <a:lnSpc>
                <a:spcPct val="120000"/>
              </a:lnSpc>
              <a:spcBef>
                <a:spcPts val="0"/>
              </a:spcBef>
              <a:defRPr sz="4100">
                <a:uFill>
                  <a:solidFill>
                    <a:srgbClr val="000000"/>
                  </a:solidFill>
                </a:uFill>
              </a:defRPr>
            </a:pPr>
            <a:endParaRPr dirty="0"/>
          </a:p>
        </p:txBody>
      </p:sp>
      <p:sp>
        <p:nvSpPr>
          <p:cNvPr id="186" name="Cellulosic fibres"/>
          <p:cNvSpPr txBox="1"/>
          <p:nvPr/>
        </p:nvSpPr>
        <p:spPr>
          <a:xfrm>
            <a:off x="1613836" y="1885158"/>
            <a:ext cx="5968940" cy="100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sz="6600" b="1" dirty="0">
                <a:latin typeface="+mj-lt"/>
              </a:rPr>
              <a:t>Cellulosic </a:t>
            </a:r>
            <a:r>
              <a:rPr sz="6600" b="1" dirty="0" err="1">
                <a:latin typeface="+mj-lt"/>
              </a:rPr>
              <a:t>fibres</a:t>
            </a:r>
            <a:r>
              <a:rPr sz="6600" b="1" dirty="0">
                <a:latin typeface="+mj-lt"/>
              </a:rPr>
              <a:t>  </a:t>
            </a:r>
          </a:p>
        </p:txBody>
      </p:sp>
      <p:sp>
        <p:nvSpPr>
          <p:cNvPr id="187" name="So we chop the trees that absorb the carbon to wear the clothes that create the carbon?"/>
          <p:cNvSpPr txBox="1"/>
          <p:nvPr/>
        </p:nvSpPr>
        <p:spPr>
          <a:xfrm>
            <a:off x="1613836" y="7086565"/>
            <a:ext cx="21156328" cy="564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2282977">
            <a:normAutofit/>
          </a:bodyPr>
          <a:lstStyle/>
          <a:p>
            <a:pPr algn="l" defTabSz="457200">
              <a:lnSpc>
                <a:spcPct val="120000"/>
              </a:lnSpc>
              <a:spcBef>
                <a:spcPts val="0"/>
              </a:spcBef>
              <a:defRPr sz="4100"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4900" b="1">
                <a:uFill>
                  <a:solidFill>
                    <a:srgbClr val="000000"/>
                  </a:solidFill>
                </a:u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sz="4800" dirty="0"/>
              <a:t>So we chop the trees that absorb the carbon to wear the clothes that create the carbon?</a:t>
            </a:r>
          </a:p>
          <a:p>
            <a:pPr marL="455612" indent="-455612" algn="l" defTabSz="457200">
              <a:lnSpc>
                <a:spcPct val="120000"/>
              </a:lnSpc>
              <a:spcBef>
                <a:spcPts val="0"/>
              </a:spcBef>
              <a:buSzPct val="100000"/>
              <a:buChar char="•"/>
              <a:defRPr sz="4100">
                <a:uFill>
                  <a:solidFill>
                    <a:srgbClr val="000000"/>
                  </a:solidFill>
                </a:uFill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51% of our clothes contain polyester - which is plastic!  Hard wearing, versatile, cheaper to manufacture and useful.   It doesn’t biodegrade and can’t be recycled (at the moment)."/>
          <p:cNvSpPr txBox="1"/>
          <p:nvPr/>
        </p:nvSpPr>
        <p:spPr>
          <a:xfrm>
            <a:off x="1504303" y="2483727"/>
            <a:ext cx="20806695" cy="194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pPr>
            <a:r>
              <a:t>51% of our clothes contain </a:t>
            </a: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polyester</a:t>
            </a:r>
            <a:r>
              <a:t> - which is </a:t>
            </a: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plastic</a:t>
            </a:r>
            <a:r>
              <a:t>!  Hard wearing, versatile, cheaper to manufacture and useful.   It doesn’t biodegrade and can’t be recycled (at the moment).</a:t>
            </a:r>
          </a:p>
        </p:txBody>
      </p:sp>
      <p:sp>
        <p:nvSpPr>
          <p:cNvPr id="190" name="What do plastic bottles and sports clothes have in common?"/>
          <p:cNvSpPr txBox="1"/>
          <p:nvPr/>
        </p:nvSpPr>
        <p:spPr>
          <a:xfrm>
            <a:off x="5105765" y="10781176"/>
            <a:ext cx="14522146" cy="587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0"/>
              </a:spcBef>
              <a:defRPr sz="33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What do plastic bottles and sports clothes have in common?  </a:t>
            </a:r>
          </a:p>
        </p:txBody>
      </p:sp>
      <p:sp>
        <p:nvSpPr>
          <p:cNvPr id="191" name="Polyester"/>
          <p:cNvSpPr txBox="1"/>
          <p:nvPr/>
        </p:nvSpPr>
        <p:spPr>
          <a:xfrm>
            <a:off x="10495543" y="1384128"/>
            <a:ext cx="3392914" cy="100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sz="6600" b="1" dirty="0">
                <a:latin typeface="+mj-lt"/>
              </a:rPr>
              <a:t>Polyester</a:t>
            </a:r>
          </a:p>
        </p:txBody>
      </p:sp>
      <p:sp>
        <p:nvSpPr>
          <p:cNvPr id="192" name="Most bottles and polyester clothing are PET plastic!"/>
          <p:cNvSpPr txBox="1"/>
          <p:nvPr/>
        </p:nvSpPr>
        <p:spPr>
          <a:xfrm>
            <a:off x="6872895" y="11554800"/>
            <a:ext cx="12554504" cy="94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Most bottles and polyester clothing are PET plastic!</a:t>
            </a:r>
          </a:p>
        </p:txBody>
      </p:sp>
      <p:pic>
        <p:nvPicPr>
          <p:cNvPr id="193" name="Slide-8-1.jpg" descr="Slide-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122" y="4575961"/>
            <a:ext cx="8473483" cy="569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lide-8-2.jpg" descr="Slide-8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534" y="4575961"/>
            <a:ext cx="8473483" cy="5698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  <p:bldP spid="192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ast fashion is the growth area where prices are kept low through a combination of low quality materials and poor working conditions for those in the industry.…"/>
          <p:cNvSpPr txBox="1">
            <a:spLocks noGrp="1"/>
          </p:cNvSpPr>
          <p:nvPr>
            <p:ph type="body" sz="half" idx="1"/>
          </p:nvPr>
        </p:nvSpPr>
        <p:spPr>
          <a:xfrm>
            <a:off x="1881311" y="3831620"/>
            <a:ext cx="10546856" cy="7113136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Fast fashion is the growth area where prices are kept low through a combination of low quality materials and poor working conditions for those in the industry.  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Workers are not earning less because it is cheaper to live in their country. </a:t>
            </a:r>
            <a:r>
              <a:rPr b="0"/>
              <a:t> They are not even earning 50% of a living wage, as low as 13% of their local living wage.</a:t>
            </a:r>
          </a:p>
        </p:txBody>
      </p:sp>
      <p:pic>
        <p:nvPicPr>
          <p:cNvPr id="197" name="Screenshot 2021-04-29 at 13.53.15.png" descr="Screenshot 2021-04-29 at 13.53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065" y="1202769"/>
            <a:ext cx="8828208" cy="1016646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Wages for workers"/>
          <p:cNvSpPr txBox="1"/>
          <p:nvPr/>
        </p:nvSpPr>
        <p:spPr>
          <a:xfrm>
            <a:off x="1881311" y="2080244"/>
            <a:ext cx="6707925" cy="100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sz="6600" b="1" dirty="0">
                <a:latin typeface="+mj-lt"/>
              </a:rPr>
              <a:t>Wages for workers</a:t>
            </a:r>
          </a:p>
        </p:txBody>
      </p:sp>
      <p:pic>
        <p:nvPicPr>
          <p:cNvPr id="201" name="Connection Line" descr="Connection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93414" y="9029490"/>
            <a:ext cx="3425321" cy="1224595"/>
          </a:xfrm>
          <a:prstGeom prst="rect">
            <a:avLst/>
          </a:prstGeom>
        </p:spPr>
      </p:pic>
      <p:sp>
        <p:nvSpPr>
          <p:cNvPr id="200" name="Ecoage have great articles on fashion and the environment."/>
          <p:cNvSpPr txBox="1"/>
          <p:nvPr/>
        </p:nvSpPr>
        <p:spPr>
          <a:xfrm>
            <a:off x="12672345" y="11760222"/>
            <a:ext cx="977164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r>
              <a:t>Ecoage have great articles on fashion and the environment.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9_Lookbook">
  <a:themeElements>
    <a:clrScheme name="29_Lookbook">
      <a:dk1>
        <a:srgbClr val="000000"/>
      </a:dk1>
      <a:lt1>
        <a:srgbClr val="F6F7F2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-59" normalizeH="0" baseline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2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9_Lookbook">
  <a:themeElements>
    <a:clrScheme name="29_Lookbook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-59" normalizeH="0" baseline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2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696</Words>
  <Application>Microsoft Office PowerPoint</Application>
  <PresentationFormat>Custom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Canela Bold</vt:lpstr>
      <vt:lpstr>Canela Deck Bold</vt:lpstr>
      <vt:lpstr>Canela Deck Regular</vt:lpstr>
      <vt:lpstr>Canela Regular</vt:lpstr>
      <vt:lpstr>Helvetica Neue</vt:lpstr>
      <vt:lpstr>Proxima Nova</vt:lpstr>
      <vt:lpstr>Proxima Nova Light</vt:lpstr>
      <vt:lpstr>Proxima Nova Medium</vt:lpstr>
      <vt:lpstr>Proxima Nova Semibold</vt:lpstr>
      <vt:lpstr>29_Lookbook</vt:lpstr>
      <vt:lpstr>Fashion &amp;  Environment</vt:lpstr>
      <vt:lpstr>What we wear is part of who we are.  We show our choices, character, identity, individuality or our style as part of a group.</vt:lpstr>
      <vt:lpstr>But how much do you really know about your clothes?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Recycling truths</vt:lpstr>
      <vt:lpstr>PowerPoint Presentation</vt:lpstr>
      <vt:lpstr>PowerPoint Presentation</vt:lpstr>
      <vt:lpstr>Learn about fibres, fabric, dyeing and hand skills to create something new!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&amp;  Environment</dc:title>
  <cp:lastModifiedBy>Nikbin, Kaveh</cp:lastModifiedBy>
  <cp:revision>3</cp:revision>
  <dcterms:modified xsi:type="dcterms:W3CDTF">2021-05-28T15:55:04Z</dcterms:modified>
</cp:coreProperties>
</file>